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1" r:id="rId3"/>
    <p:sldId id="262" r:id="rId4"/>
    <p:sldId id="257" r:id="rId5"/>
    <p:sldId id="263" r:id="rId6"/>
    <p:sldId id="264" r:id="rId7"/>
    <p:sldId id="258" r:id="rId8"/>
    <p:sldId id="266" r:id="rId9"/>
    <p:sldId id="265" r:id="rId10"/>
    <p:sldId id="26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0B39B73-8677-4E49-A9DE-FD805D73D406}" type="datetimeFigureOut">
              <a:rPr lang="ru-RU" smtClean="0"/>
              <a:t>23.04.2015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BF504AB-2C1F-4732-8E47-80367A9887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98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75724"/>
            <a:ext cx="7920880" cy="476950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Закономерность – </a:t>
            </a:r>
            <a:r>
              <a:rPr lang="ru-RU" sz="4400" dirty="0" smtClean="0">
                <a:solidFill>
                  <a:srgbClr val="002060"/>
                </a:solidFill>
              </a:rPr>
              <a:t>постоянно повторяющаяся взаимосвязь явлений или предметов.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681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23928" y="1600200"/>
            <a:ext cx="4762872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4000" b="1" dirty="0">
                <a:solidFill>
                  <a:srgbClr val="002060"/>
                </a:solidFill>
              </a:rPr>
              <a:t>№ </a:t>
            </a:r>
            <a:r>
              <a:rPr lang="ru-RU" sz="4000" b="1" dirty="0" smtClean="0">
                <a:solidFill>
                  <a:srgbClr val="002060"/>
                </a:solidFill>
              </a:rPr>
              <a:t>8, 10, 13 </a:t>
            </a:r>
          </a:p>
          <a:p>
            <a:pPr algn="ctr">
              <a:buFontTx/>
              <a:buNone/>
            </a:pPr>
            <a:r>
              <a:rPr lang="ru-RU" sz="4000" b="1" dirty="0" smtClean="0">
                <a:solidFill>
                  <a:srgbClr val="002060"/>
                </a:solidFill>
              </a:rPr>
              <a:t>с. 34-36</a:t>
            </a:r>
            <a:endParaRPr lang="ru-RU" sz="40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Администратор\Desktop\35ccc1c330cf0a8bd24e55e86d67228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60848"/>
            <a:ext cx="3892957" cy="3927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197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9144000" cy="43204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Аналогия –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(</a:t>
            </a:r>
            <a:r>
              <a:rPr lang="ru-RU" sz="4000" dirty="0"/>
              <a:t>от греч. </a:t>
            </a:r>
            <a:r>
              <a:rPr lang="ru-RU" sz="4000" dirty="0" err="1" smtClean="0"/>
              <a:t>analogia</a:t>
            </a:r>
            <a:r>
              <a:rPr lang="ru-RU" sz="4000" dirty="0" smtClean="0"/>
              <a:t>—соответствие</a:t>
            </a:r>
            <a:r>
              <a:rPr lang="ru-RU" sz="4000" dirty="0"/>
              <a:t>)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— </a:t>
            </a:r>
            <a:r>
              <a:rPr lang="ru-RU" sz="4000" dirty="0">
                <a:solidFill>
                  <a:srgbClr val="002060"/>
                </a:solidFill>
              </a:rPr>
              <a:t>сходство между предметами, явлениями.</a:t>
            </a:r>
          </a:p>
        </p:txBody>
      </p:sp>
    </p:spTree>
    <p:extLst>
      <p:ext uri="{BB962C8B-B14F-4D97-AF65-F5344CB8AC3E}">
        <p14:creationId xmlns:p14="http://schemas.microsoft.com/office/powerpoint/2010/main" val="1836926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WordArt 4"/>
          <p:cNvSpPr>
            <a:spLocks noChangeArrowheads="1" noChangeShapeType="1" noTextEdit="1"/>
          </p:cNvSpPr>
          <p:nvPr/>
        </p:nvSpPr>
        <p:spPr bwMode="auto">
          <a:xfrm>
            <a:off x="1943100" y="296863"/>
            <a:ext cx="56165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Проверка домашнего задания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39750" y="908050"/>
            <a:ext cx="65897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 Соедини линиями похожие рисунки.</a:t>
            </a:r>
          </a:p>
        </p:txBody>
      </p:sp>
      <p:sp>
        <p:nvSpPr>
          <p:cNvPr id="25607" name="Line 7"/>
          <p:cNvSpPr>
            <a:spLocks noChangeShapeType="1"/>
          </p:cNvSpPr>
          <p:nvPr/>
        </p:nvSpPr>
        <p:spPr bwMode="auto">
          <a:xfrm>
            <a:off x="2268538" y="2097088"/>
            <a:ext cx="935037" cy="3744912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5976938" y="5842000"/>
            <a:ext cx="863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9" name="Line 9"/>
          <p:cNvSpPr>
            <a:spLocks noChangeShapeType="1"/>
          </p:cNvSpPr>
          <p:nvPr/>
        </p:nvSpPr>
        <p:spPr bwMode="auto">
          <a:xfrm flipV="1">
            <a:off x="2303463" y="2492375"/>
            <a:ext cx="755650" cy="1728788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0" name="Line 10"/>
          <p:cNvSpPr>
            <a:spLocks noChangeShapeType="1"/>
          </p:cNvSpPr>
          <p:nvPr/>
        </p:nvSpPr>
        <p:spPr bwMode="auto">
          <a:xfrm>
            <a:off x="6335713" y="2205038"/>
            <a:ext cx="504825" cy="0"/>
          </a:xfrm>
          <a:prstGeom prst="line">
            <a:avLst/>
          </a:prstGeom>
          <a:noFill/>
          <a:ln w="38100">
            <a:solidFill>
              <a:srgbClr val="8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1" name="Line 11"/>
          <p:cNvSpPr>
            <a:spLocks noChangeShapeType="1"/>
          </p:cNvSpPr>
          <p:nvPr/>
        </p:nvSpPr>
        <p:spPr bwMode="auto">
          <a:xfrm flipV="1">
            <a:off x="2232025" y="3824288"/>
            <a:ext cx="1044575" cy="194468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2" name="Line 12"/>
          <p:cNvSpPr>
            <a:spLocks noChangeShapeType="1"/>
          </p:cNvSpPr>
          <p:nvPr/>
        </p:nvSpPr>
        <p:spPr bwMode="auto">
          <a:xfrm flipH="1">
            <a:off x="5832475" y="4005263"/>
            <a:ext cx="973138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13" name="Rectangle 13"/>
          <p:cNvSpPr>
            <a:spLocks noChangeArrowheads="1"/>
          </p:cNvSpPr>
          <p:nvPr/>
        </p:nvSpPr>
        <p:spPr bwMode="auto">
          <a:xfrm>
            <a:off x="539750" y="981075"/>
            <a:ext cx="360363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5614" name="Picture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557338"/>
            <a:ext cx="2128838" cy="507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1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449388"/>
            <a:ext cx="2101850" cy="504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5637" name="Group 37"/>
          <p:cNvGraphicFramePr>
            <a:graphicFrameLocks noGrp="1"/>
          </p:cNvGraphicFramePr>
          <p:nvPr/>
        </p:nvGraphicFramePr>
        <p:xfrm>
          <a:off x="2879725" y="1952625"/>
          <a:ext cx="3419475" cy="518160"/>
        </p:xfrm>
        <a:graphic>
          <a:graphicData uri="http://schemas.openxmlformats.org/drawingml/2006/table">
            <a:tbl>
              <a:tblPr/>
              <a:tblGrid>
                <a:gridCol w="427038"/>
                <a:gridCol w="428625"/>
                <a:gridCol w="427037"/>
                <a:gridCol w="427038"/>
                <a:gridCol w="427037"/>
                <a:gridCol w="428625"/>
                <a:gridCol w="427038"/>
                <a:gridCol w="427037"/>
              </a:tblGrid>
              <a:tr h="460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5665" name="Group 65"/>
          <p:cNvGraphicFramePr>
            <a:graphicFrameLocks noGrp="1"/>
          </p:cNvGraphicFramePr>
          <p:nvPr/>
        </p:nvGraphicFramePr>
        <p:xfrm>
          <a:off x="3203575" y="4797425"/>
          <a:ext cx="2781300" cy="1828800"/>
        </p:xfrm>
        <a:graphic>
          <a:graphicData uri="http://schemas.openxmlformats.org/drawingml/2006/table">
            <a:tbl>
              <a:tblPr/>
              <a:tblGrid>
                <a:gridCol w="695325"/>
                <a:gridCol w="695325"/>
                <a:gridCol w="695325"/>
                <a:gridCol w="695325"/>
              </a:tblGrid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5667" name="Group 67"/>
          <p:cNvGrpSpPr>
            <a:grpSpLocks/>
          </p:cNvGrpSpPr>
          <p:nvPr/>
        </p:nvGrpSpPr>
        <p:grpSpPr bwMode="auto">
          <a:xfrm>
            <a:off x="3492500" y="2708275"/>
            <a:ext cx="2089150" cy="1728788"/>
            <a:chOff x="2993" y="1457"/>
            <a:chExt cx="1316" cy="1089"/>
          </a:xfrm>
        </p:grpSpPr>
        <p:sp>
          <p:nvSpPr>
            <p:cNvPr id="25668" name="Line 68"/>
            <p:cNvSpPr>
              <a:spLocks noChangeShapeType="1"/>
            </p:cNvSpPr>
            <p:nvPr/>
          </p:nvSpPr>
          <p:spPr bwMode="auto">
            <a:xfrm flipH="1">
              <a:off x="3470" y="1480"/>
              <a:ext cx="272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69" name="Line 69"/>
            <p:cNvSpPr>
              <a:spLocks noChangeShapeType="1"/>
            </p:cNvSpPr>
            <p:nvPr/>
          </p:nvSpPr>
          <p:spPr bwMode="auto">
            <a:xfrm>
              <a:off x="3742" y="1457"/>
              <a:ext cx="317" cy="4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0" name="Line 70"/>
            <p:cNvSpPr>
              <a:spLocks noChangeShapeType="1"/>
            </p:cNvSpPr>
            <p:nvPr/>
          </p:nvSpPr>
          <p:spPr bwMode="auto">
            <a:xfrm flipH="1">
              <a:off x="3129" y="1933"/>
              <a:ext cx="295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1" name="Line 71"/>
            <p:cNvSpPr>
              <a:spLocks noChangeShapeType="1"/>
            </p:cNvSpPr>
            <p:nvPr/>
          </p:nvSpPr>
          <p:spPr bwMode="auto">
            <a:xfrm flipH="1">
              <a:off x="3878" y="2228"/>
              <a:ext cx="204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2" name="Line 72"/>
            <p:cNvSpPr>
              <a:spLocks noChangeShapeType="1"/>
            </p:cNvSpPr>
            <p:nvPr/>
          </p:nvSpPr>
          <p:spPr bwMode="auto">
            <a:xfrm>
              <a:off x="4082" y="1911"/>
              <a:ext cx="0" cy="6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3" name="Line 73"/>
            <p:cNvSpPr>
              <a:spLocks noChangeShapeType="1"/>
            </p:cNvSpPr>
            <p:nvPr/>
          </p:nvSpPr>
          <p:spPr bwMode="auto">
            <a:xfrm>
              <a:off x="3447" y="1933"/>
              <a:ext cx="0" cy="2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4" name="Line 74"/>
            <p:cNvSpPr>
              <a:spLocks noChangeShapeType="1"/>
            </p:cNvSpPr>
            <p:nvPr/>
          </p:nvSpPr>
          <p:spPr bwMode="auto">
            <a:xfrm flipH="1" flipV="1">
              <a:off x="3447" y="1911"/>
              <a:ext cx="294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5" name="Line 75"/>
            <p:cNvSpPr>
              <a:spLocks noChangeShapeType="1"/>
            </p:cNvSpPr>
            <p:nvPr/>
          </p:nvSpPr>
          <p:spPr bwMode="auto">
            <a:xfrm flipH="1" flipV="1">
              <a:off x="4082" y="2228"/>
              <a:ext cx="227" cy="27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6" name="Line 76"/>
            <p:cNvSpPr>
              <a:spLocks noChangeShapeType="1"/>
            </p:cNvSpPr>
            <p:nvPr/>
          </p:nvSpPr>
          <p:spPr bwMode="auto">
            <a:xfrm flipH="1">
              <a:off x="2993" y="2205"/>
              <a:ext cx="159" cy="29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5677" name="Line 77"/>
            <p:cNvSpPr>
              <a:spLocks noChangeShapeType="1"/>
            </p:cNvSpPr>
            <p:nvPr/>
          </p:nvSpPr>
          <p:spPr bwMode="auto">
            <a:xfrm>
              <a:off x="3152" y="2228"/>
              <a:ext cx="114" cy="3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5689" name="Oval 89"/>
          <p:cNvSpPr>
            <a:spLocks noChangeArrowheads="1"/>
          </p:cNvSpPr>
          <p:nvPr/>
        </p:nvSpPr>
        <p:spPr bwMode="auto">
          <a:xfrm>
            <a:off x="4608513" y="2673350"/>
            <a:ext cx="144462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0" name="Oval 90"/>
          <p:cNvSpPr>
            <a:spLocks noChangeArrowheads="1"/>
          </p:cNvSpPr>
          <p:nvPr/>
        </p:nvSpPr>
        <p:spPr bwMode="auto">
          <a:xfrm>
            <a:off x="5111750" y="335756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1" name="Oval 91"/>
          <p:cNvSpPr>
            <a:spLocks noChangeArrowheads="1"/>
          </p:cNvSpPr>
          <p:nvPr/>
        </p:nvSpPr>
        <p:spPr bwMode="auto">
          <a:xfrm>
            <a:off x="4140200" y="3357563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2" name="Oval 92"/>
          <p:cNvSpPr>
            <a:spLocks noChangeArrowheads="1"/>
          </p:cNvSpPr>
          <p:nvPr/>
        </p:nvSpPr>
        <p:spPr bwMode="auto">
          <a:xfrm>
            <a:off x="3671888" y="378936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3" name="Oval 93"/>
          <p:cNvSpPr>
            <a:spLocks noChangeArrowheads="1"/>
          </p:cNvSpPr>
          <p:nvPr/>
        </p:nvSpPr>
        <p:spPr bwMode="auto">
          <a:xfrm>
            <a:off x="4140200" y="382428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4" name="Oval 94"/>
          <p:cNvSpPr>
            <a:spLocks noChangeArrowheads="1"/>
          </p:cNvSpPr>
          <p:nvPr/>
        </p:nvSpPr>
        <p:spPr bwMode="auto">
          <a:xfrm>
            <a:off x="4572000" y="3824288"/>
            <a:ext cx="144463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5" name="Oval 95"/>
          <p:cNvSpPr>
            <a:spLocks noChangeArrowheads="1"/>
          </p:cNvSpPr>
          <p:nvPr/>
        </p:nvSpPr>
        <p:spPr bwMode="auto">
          <a:xfrm>
            <a:off x="5148263" y="389731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6" name="Oval 96"/>
          <p:cNvSpPr>
            <a:spLocks noChangeArrowheads="1"/>
          </p:cNvSpPr>
          <p:nvPr/>
        </p:nvSpPr>
        <p:spPr bwMode="auto">
          <a:xfrm>
            <a:off x="3851275" y="429260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7" name="Oval 97"/>
          <p:cNvSpPr>
            <a:spLocks noChangeArrowheads="1"/>
          </p:cNvSpPr>
          <p:nvPr/>
        </p:nvSpPr>
        <p:spPr bwMode="auto">
          <a:xfrm>
            <a:off x="3419475" y="429260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8" name="Oval 98"/>
          <p:cNvSpPr>
            <a:spLocks noChangeArrowheads="1"/>
          </p:cNvSpPr>
          <p:nvPr/>
        </p:nvSpPr>
        <p:spPr bwMode="auto">
          <a:xfrm>
            <a:off x="4787900" y="429260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699" name="Oval 99"/>
          <p:cNvSpPr>
            <a:spLocks noChangeArrowheads="1"/>
          </p:cNvSpPr>
          <p:nvPr/>
        </p:nvSpPr>
        <p:spPr bwMode="auto">
          <a:xfrm>
            <a:off x="5148263" y="4329113"/>
            <a:ext cx="144462" cy="144462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700" name="Oval 100"/>
          <p:cNvSpPr>
            <a:spLocks noChangeArrowheads="1"/>
          </p:cNvSpPr>
          <p:nvPr/>
        </p:nvSpPr>
        <p:spPr bwMode="auto">
          <a:xfrm>
            <a:off x="5508625" y="4292600"/>
            <a:ext cx="144463" cy="144463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5701" name="Rectangle 101"/>
          <p:cNvSpPr>
            <a:spLocks noChangeArrowheads="1"/>
          </p:cNvSpPr>
          <p:nvPr/>
        </p:nvSpPr>
        <p:spPr bwMode="auto">
          <a:xfrm>
            <a:off x="3276600" y="2636838"/>
            <a:ext cx="2555875" cy="2016125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48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animBg="1"/>
      <p:bldP spid="25608" grpId="0" animBg="1"/>
      <p:bldP spid="25609" grpId="0" animBg="1"/>
      <p:bldP spid="25610" grpId="0" animBg="1"/>
      <p:bldP spid="25611" grpId="0" animBg="1"/>
      <p:bldP spid="256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75724"/>
            <a:ext cx="7920880" cy="4769500"/>
          </a:xfrm>
        </p:spPr>
        <p:txBody>
          <a:bodyPr/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Закономерность – </a:t>
            </a:r>
            <a:r>
              <a:rPr lang="ru-RU" sz="4400" dirty="0" smtClean="0">
                <a:solidFill>
                  <a:srgbClr val="002060"/>
                </a:solidFill>
              </a:rPr>
              <a:t>постоянно повторяющаяся взаимосвязь явлений или предметов.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89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4"/>
          <p:cNvSpPr>
            <a:spLocks noChangeArrowheads="1" noChangeShapeType="1" noTextEdit="1"/>
          </p:cNvSpPr>
          <p:nvPr/>
        </p:nvSpPr>
        <p:spPr bwMode="auto">
          <a:xfrm>
            <a:off x="1943100" y="296863"/>
            <a:ext cx="5616575" cy="581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000" b="1" i="1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По какому правилу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39750" y="908050"/>
            <a:ext cx="795655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какому правилу числа следуют друг за другом? Заполни пустые карточки.</a:t>
            </a:r>
          </a:p>
        </p:txBody>
      </p:sp>
      <p:sp>
        <p:nvSpPr>
          <p:cNvPr id="26637" name="Text Box 13"/>
          <p:cNvSpPr txBox="1">
            <a:spLocks noChangeArrowheads="1"/>
          </p:cNvSpPr>
          <p:nvPr/>
        </p:nvSpPr>
        <p:spPr bwMode="auto">
          <a:xfrm>
            <a:off x="0" y="4221088"/>
            <a:ext cx="9144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Каждое следующее число на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больше предыдущего.</a:t>
            </a:r>
          </a:p>
        </p:txBody>
      </p:sp>
      <p:sp>
        <p:nvSpPr>
          <p:cNvPr id="26643" name="Rectangle 19"/>
          <p:cNvSpPr>
            <a:spLocks noChangeArrowheads="1"/>
          </p:cNvSpPr>
          <p:nvPr/>
        </p:nvSpPr>
        <p:spPr bwMode="auto">
          <a:xfrm>
            <a:off x="539750" y="981075"/>
            <a:ext cx="360363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6644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54" y="2202657"/>
            <a:ext cx="8713788" cy="187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3974451" y="3110057"/>
            <a:ext cx="325438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7453313" y="3038620"/>
            <a:ext cx="360362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36" name="Rectangle 12"/>
          <p:cNvSpPr>
            <a:spLocks noChangeArrowheads="1"/>
          </p:cNvSpPr>
          <p:nvPr/>
        </p:nvSpPr>
        <p:spPr bwMode="auto">
          <a:xfrm>
            <a:off x="8418008" y="3051320"/>
            <a:ext cx="287337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6640" name="Text Box 16"/>
          <p:cNvSpPr txBox="1">
            <a:spLocks noChangeArrowheads="1"/>
          </p:cNvSpPr>
          <p:nvPr/>
        </p:nvSpPr>
        <p:spPr bwMode="auto">
          <a:xfrm>
            <a:off x="3886344" y="3025920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14</a:t>
            </a:r>
          </a:p>
        </p:txBody>
      </p:sp>
      <p:sp>
        <p:nvSpPr>
          <p:cNvPr id="26641" name="Text Box 17"/>
          <p:cNvSpPr txBox="1">
            <a:spLocks noChangeArrowheads="1"/>
          </p:cNvSpPr>
          <p:nvPr/>
        </p:nvSpPr>
        <p:spPr bwMode="auto">
          <a:xfrm>
            <a:off x="7345363" y="3013220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26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8281988" y="3001963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29</a:t>
            </a:r>
          </a:p>
        </p:txBody>
      </p:sp>
    </p:spTree>
    <p:extLst>
      <p:ext uri="{BB962C8B-B14F-4D97-AF65-F5344CB8AC3E}">
        <p14:creationId xmlns:p14="http://schemas.microsoft.com/office/powerpoint/2010/main" val="44917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/>
      <p:bldP spid="26640" grpId="0"/>
      <p:bldP spid="26641" grpId="0"/>
      <p:bldP spid="266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03238" y="333375"/>
            <a:ext cx="795655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6   </a:t>
            </a:r>
            <a:r>
              <a:rPr lang="ru-RU" sz="2400" b="1">
                <a:latin typeface="Times New Roman" pitchFamily="18" charset="0"/>
                <a:cs typeface="Times New Roman" pitchFamily="18" charset="0"/>
              </a:rPr>
              <a:t> По какому правилу буквы следуют друг за другом? Заполни пустые карточки.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503238" y="404813"/>
            <a:ext cx="360362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7660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84313"/>
            <a:ext cx="8964612" cy="1992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6804025" y="2312988"/>
            <a:ext cx="32385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7632700" y="2312988"/>
            <a:ext cx="43180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696075" y="2312988"/>
            <a:ext cx="576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Ч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7596188" y="2312988"/>
            <a:ext cx="5762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Ъ</a:t>
            </a:r>
          </a:p>
        </p:txBody>
      </p:sp>
    </p:spTree>
    <p:extLst>
      <p:ext uri="{BB962C8B-B14F-4D97-AF65-F5344CB8AC3E}">
        <p14:creationId xmlns:p14="http://schemas.microsoft.com/office/powerpoint/2010/main" val="988686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/>
      <p:bldP spid="276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Самостоятельная работа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5616" y="1124744"/>
            <a:ext cx="7125112" cy="226971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Задание № 7</a:t>
            </a:r>
            <a:endParaRPr lang="ru-RU" sz="36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C:\Users\Администратор\Desktop\1386271267_paa54a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645024"/>
            <a:ext cx="3749770" cy="292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59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503238" y="333375"/>
            <a:ext cx="83169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какому правилу нарисованы предметы в таблице? Заполни пустые клетки.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503238" y="368300"/>
            <a:ext cx="360362" cy="4318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76363"/>
            <a:ext cx="8605837" cy="501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76263" y="5049838"/>
            <a:ext cx="1620837" cy="1116012"/>
          </a:xfrm>
          <a:prstGeom prst="rect">
            <a:avLst/>
          </a:prstGeom>
          <a:solidFill>
            <a:srgbClr val="EFF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6769100" y="3897313"/>
            <a:ext cx="1620838" cy="1116012"/>
          </a:xfrm>
          <a:prstGeom prst="rect">
            <a:avLst/>
          </a:prstGeom>
          <a:solidFill>
            <a:srgbClr val="EFF9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2970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4005263"/>
            <a:ext cx="1368425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70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5121275"/>
            <a:ext cx="1474788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212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856984" cy="953075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</a:rPr>
              <a:t>Самостоятельная работа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807361"/>
            <a:ext cx="8280920" cy="4051437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 </a:t>
            </a:r>
            <a:r>
              <a:rPr lang="ru-RU" sz="3600" b="1" dirty="0" smtClean="0"/>
              <a:t>1 группа: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выполняют задание 11, 13, 16 </a:t>
            </a:r>
          </a:p>
          <a:p>
            <a:pPr marL="0" indent="0">
              <a:buNone/>
            </a:pPr>
            <a:endParaRPr lang="ru-RU" sz="1600" dirty="0" smtClean="0"/>
          </a:p>
          <a:p>
            <a:pPr>
              <a:buFont typeface="Wingdings" pitchFamily="2" charset="2"/>
              <a:buChar char="Ø"/>
            </a:pPr>
            <a:r>
              <a:rPr lang="ru-RU" sz="3600" b="1" dirty="0" smtClean="0"/>
              <a:t>2 группа: 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rgbClr val="002060"/>
                </a:solidFill>
              </a:rPr>
              <a:t>необходимо выполнить рисунок салют «Победы» в программе </a:t>
            </a:r>
            <a:r>
              <a:rPr lang="en-US" sz="3600" dirty="0" smtClean="0">
                <a:solidFill>
                  <a:srgbClr val="002060"/>
                </a:solidFill>
              </a:rPr>
              <a:t>Paint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01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153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Spring</vt:lpstr>
      <vt:lpstr>Презентация PowerPoint</vt:lpstr>
      <vt:lpstr>Аналогия –  (от греч. analogia—соответствие)  — сходство между предметами, явлениями.</vt:lpstr>
      <vt:lpstr>Презентация PowerPoint</vt:lpstr>
      <vt:lpstr>Закономерность – постоянно повторяющаяся взаимосвязь явлений или предметов.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Самостоятельная работа</vt:lpstr>
      <vt:lpstr>Закономерность – постоянно повторяющаяся взаимосвязь явлений или предметов.</vt:lpstr>
      <vt:lpstr>Домашнее задание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2015-04-23T06:05:37Z</dcterms:created>
  <dcterms:modified xsi:type="dcterms:W3CDTF">2015-04-23T08:02:06Z</dcterms:modified>
</cp:coreProperties>
</file>